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79" r:id="rId2"/>
  </p:sldMasterIdLst>
  <p:notesMasterIdLst>
    <p:notesMasterId r:id="rId19"/>
  </p:notesMasterIdLst>
  <p:sldIdLst>
    <p:sldId id="256" r:id="rId3"/>
    <p:sldId id="257" r:id="rId4"/>
    <p:sldId id="259" r:id="rId5"/>
    <p:sldId id="287" r:id="rId6"/>
    <p:sldId id="264" r:id="rId7"/>
    <p:sldId id="286" r:id="rId8"/>
    <p:sldId id="288" r:id="rId9"/>
    <p:sldId id="289" r:id="rId10"/>
    <p:sldId id="260" r:id="rId11"/>
    <p:sldId id="290" r:id="rId12"/>
    <p:sldId id="291" r:id="rId13"/>
    <p:sldId id="261" r:id="rId14"/>
    <p:sldId id="272" r:id="rId15"/>
    <p:sldId id="293" r:id="rId16"/>
    <p:sldId id="294" r:id="rId17"/>
    <p:sldId id="263" r:id="rId18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620C"/>
    <a:srgbClr val="000000"/>
    <a:srgbClr val="56ABE4"/>
    <a:srgbClr val="01BA9C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49" autoAdjust="0"/>
    <p:restoredTop sz="93835"/>
  </p:normalViewPr>
  <p:slideViewPr>
    <p:cSldViewPr snapToGrid="0" snapToObjects="1">
      <p:cViewPr>
        <p:scale>
          <a:sx n="66" d="100"/>
          <a:sy n="66" d="100"/>
        </p:scale>
        <p:origin x="-744" y="-59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29112-2FF8-8E47-B1B1-BC6F40E58AB5}" type="datetimeFigureOut">
              <a:rPr kumimoji="1" lang="zh-CN" altLang="en-US" smtClean="0"/>
              <a:t>2016/8/22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9D8B16-B230-C541-9CDA-3C9E515C5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5566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Armory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API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Server</a:t>
            </a:r>
            <a:r>
              <a:rPr kumimoji="1" lang="zh-CN" altLang="en-US" dirty="0" smtClean="0"/>
              <a:t>的合并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D8B16-B230-C541-9CDA-3C9E515C505E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21587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D8B16-B230-C541-9CDA-3C9E515C505E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868783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Armory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API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Server</a:t>
            </a:r>
            <a:r>
              <a:rPr kumimoji="1" lang="zh-CN" altLang="en-US" dirty="0" smtClean="0"/>
              <a:t>的合并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D8B16-B230-C541-9CDA-3C9E515C505E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21587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Armory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API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Server</a:t>
            </a:r>
            <a:r>
              <a:rPr kumimoji="1" lang="zh-CN" altLang="en-US" dirty="0" smtClean="0"/>
              <a:t>的合并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D8B16-B230-C541-9CDA-3C9E515C505E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21587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Armory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API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Server</a:t>
            </a:r>
            <a:r>
              <a:rPr kumimoji="1" lang="zh-CN" altLang="en-US" dirty="0" smtClean="0"/>
              <a:t>的合并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D8B16-B230-C541-9CDA-3C9E515C505E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21587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Armory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API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Server</a:t>
            </a:r>
            <a:r>
              <a:rPr kumimoji="1" lang="zh-CN" altLang="en-US" dirty="0" smtClean="0"/>
              <a:t>的合并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D8B16-B230-C541-9CDA-3C9E515C505E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21587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Armory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API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Server</a:t>
            </a:r>
            <a:r>
              <a:rPr kumimoji="1" lang="zh-CN" altLang="en-US" dirty="0" smtClean="0"/>
              <a:t>的合并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D8B16-B230-C541-9CDA-3C9E515C505E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21587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Armory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API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Server</a:t>
            </a:r>
            <a:r>
              <a:rPr kumimoji="1" lang="zh-CN" altLang="en-US" dirty="0" smtClean="0"/>
              <a:t>的合并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D8B16-B230-C541-9CDA-3C9E515C505E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21587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D8B16-B230-C541-9CDA-3C9E515C505E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868783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D8B16-B230-C541-9CDA-3C9E515C505E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86878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 形 1"/>
          <p:cNvSpPr/>
          <p:nvPr userDrawn="1"/>
        </p:nvSpPr>
        <p:spPr>
          <a:xfrm>
            <a:off x="2087617" y="3816826"/>
            <a:ext cx="443948" cy="443948"/>
          </a:xfrm>
          <a:prstGeom prst="corner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L 形 2"/>
          <p:cNvSpPr/>
          <p:nvPr userDrawn="1"/>
        </p:nvSpPr>
        <p:spPr>
          <a:xfrm flipH="1">
            <a:off x="9664306" y="3816826"/>
            <a:ext cx="443948" cy="443948"/>
          </a:xfrm>
          <a:prstGeom prst="corner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L 形 3"/>
          <p:cNvSpPr/>
          <p:nvPr userDrawn="1"/>
        </p:nvSpPr>
        <p:spPr>
          <a:xfrm flipV="1">
            <a:off x="2087617" y="2541880"/>
            <a:ext cx="443948" cy="1274945"/>
          </a:xfrm>
          <a:prstGeom prst="corner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L 形 4"/>
          <p:cNvSpPr/>
          <p:nvPr userDrawn="1"/>
        </p:nvSpPr>
        <p:spPr>
          <a:xfrm flipH="1" flipV="1">
            <a:off x="9664306" y="2541881"/>
            <a:ext cx="443948" cy="1274944"/>
          </a:xfrm>
          <a:prstGeom prst="corner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2531566" y="2985829"/>
            <a:ext cx="7132740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BUSINESS REPORT</a:t>
            </a:r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3500437" y="4736839"/>
            <a:ext cx="5191125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PLEASE ADD THE TEXT HERE.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4808023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2529630" y="390708"/>
            <a:ext cx="71327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5840730" y="1047239"/>
            <a:ext cx="51054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 userDrawn="1"/>
        </p:nvSpPr>
        <p:spPr>
          <a:xfrm>
            <a:off x="0" y="6138332"/>
            <a:ext cx="12192000" cy="7196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 userDrawn="1"/>
        </p:nvSpPr>
        <p:spPr>
          <a:xfrm flipV="1">
            <a:off x="5771639" y="5664200"/>
            <a:ext cx="648720" cy="75375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半闭框 7"/>
          <p:cNvSpPr/>
          <p:nvPr userDrawn="1"/>
        </p:nvSpPr>
        <p:spPr>
          <a:xfrm rot="13500000">
            <a:off x="5938942" y="5981272"/>
            <a:ext cx="314118" cy="314118"/>
          </a:xfrm>
          <a:prstGeom prst="halfFrame">
            <a:avLst>
              <a:gd name="adj1" fmla="val 19225"/>
              <a:gd name="adj2" fmla="val 1922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5462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2529630" y="390708"/>
            <a:ext cx="71327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5840730" y="1047239"/>
            <a:ext cx="51054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76790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44969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Segoe UI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9617485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917054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452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2267141" y="1446313"/>
            <a:ext cx="3341031" cy="716012"/>
            <a:chOff x="2087617" y="2541881"/>
            <a:chExt cx="8020637" cy="1718893"/>
          </a:xfrm>
        </p:grpSpPr>
        <p:sp>
          <p:nvSpPr>
            <p:cNvPr id="6" name="L 形 5"/>
            <p:cNvSpPr/>
            <p:nvPr userDrawn="1"/>
          </p:nvSpPr>
          <p:spPr>
            <a:xfrm>
              <a:off x="2087617" y="3816826"/>
              <a:ext cx="443948" cy="443948"/>
            </a:xfrm>
            <a:prstGeom prst="corne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L 形 6"/>
            <p:cNvSpPr/>
            <p:nvPr userDrawn="1"/>
          </p:nvSpPr>
          <p:spPr>
            <a:xfrm flipH="1">
              <a:off x="9664306" y="3816826"/>
              <a:ext cx="443948" cy="443948"/>
            </a:xfrm>
            <a:prstGeom prst="corne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L 形 7"/>
            <p:cNvSpPr/>
            <p:nvPr userDrawn="1"/>
          </p:nvSpPr>
          <p:spPr>
            <a:xfrm flipV="1">
              <a:off x="2087617" y="2541881"/>
              <a:ext cx="443948" cy="443948"/>
            </a:xfrm>
            <a:prstGeom prst="corne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L 形 8"/>
            <p:cNvSpPr/>
            <p:nvPr userDrawn="1"/>
          </p:nvSpPr>
          <p:spPr>
            <a:xfrm flipH="1" flipV="1">
              <a:off x="9664306" y="2541881"/>
              <a:ext cx="443948" cy="443948"/>
            </a:xfrm>
            <a:prstGeom prst="corne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1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2184575" y="1483973"/>
            <a:ext cx="3479800" cy="6463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CONTENT</a:t>
            </a:r>
          </a:p>
        </p:txBody>
      </p:sp>
      <p:sp>
        <p:nvSpPr>
          <p:cNvPr id="12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2197757" y="2559466"/>
            <a:ext cx="3479800" cy="4616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571500" indent="-5715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n"/>
              <a:defRPr sz="2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 </a:t>
            </a:r>
            <a:r>
              <a:rPr lang="zh-CN" altLang="en-US" dirty="0"/>
              <a:t>工作回顾</a:t>
            </a:r>
            <a:endParaRPr lang="en-US" altLang="zh-CN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6492626" y="2559466"/>
            <a:ext cx="3479800" cy="4616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571500" indent="-5715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n"/>
              <a:defRPr sz="2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 </a:t>
            </a:r>
            <a:r>
              <a:rPr lang="zh-CN" altLang="en-US" dirty="0"/>
              <a:t>工作回顾</a:t>
            </a:r>
            <a:endParaRPr lang="en-US" altLang="zh-CN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16" hasCustomPrompt="1"/>
          </p:nvPr>
        </p:nvSpPr>
        <p:spPr>
          <a:xfrm>
            <a:off x="2184575" y="3534019"/>
            <a:ext cx="3479800" cy="4616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571500" indent="-5715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n"/>
              <a:defRPr sz="2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 </a:t>
            </a:r>
            <a:r>
              <a:rPr lang="zh-CN" altLang="en-US" dirty="0"/>
              <a:t>工作回顾</a:t>
            </a:r>
            <a:endParaRPr lang="en-US" altLang="zh-CN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6492626" y="3534019"/>
            <a:ext cx="3479800" cy="4616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571500" indent="-5715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n"/>
              <a:defRPr sz="2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 </a:t>
            </a:r>
            <a:r>
              <a:rPr lang="zh-CN" altLang="en-US" dirty="0"/>
              <a:t>工作回顾</a:t>
            </a:r>
            <a:endParaRPr lang="en-US" altLang="zh-CN" dirty="0"/>
          </a:p>
        </p:txBody>
      </p:sp>
      <p:sp>
        <p:nvSpPr>
          <p:cNvPr id="17" name="等腰三角形 16"/>
          <p:cNvSpPr/>
          <p:nvPr userDrawn="1"/>
        </p:nvSpPr>
        <p:spPr>
          <a:xfrm>
            <a:off x="0" y="5260209"/>
            <a:ext cx="12192000" cy="954454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0" y="6214663"/>
            <a:ext cx="12191999" cy="6433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053575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 userDrawn="1"/>
        </p:nvSpPr>
        <p:spPr>
          <a:xfrm>
            <a:off x="0" y="5260209"/>
            <a:ext cx="12192000" cy="954454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214663"/>
            <a:ext cx="12191999" cy="6433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 userDrawn="1"/>
        </p:nvGrpSpPr>
        <p:grpSpPr>
          <a:xfrm>
            <a:off x="2197757" y="975392"/>
            <a:ext cx="3341031" cy="716012"/>
            <a:chOff x="2087617" y="2541881"/>
            <a:chExt cx="8020637" cy="1718893"/>
          </a:xfrm>
        </p:grpSpPr>
        <p:sp>
          <p:nvSpPr>
            <p:cNvPr id="21" name="L 形 20"/>
            <p:cNvSpPr/>
            <p:nvPr userDrawn="1"/>
          </p:nvSpPr>
          <p:spPr>
            <a:xfrm>
              <a:off x="2087617" y="3816826"/>
              <a:ext cx="443948" cy="443948"/>
            </a:xfrm>
            <a:prstGeom prst="corne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" name="L 形 21"/>
            <p:cNvSpPr/>
            <p:nvPr userDrawn="1"/>
          </p:nvSpPr>
          <p:spPr>
            <a:xfrm flipH="1">
              <a:off x="9664306" y="3816826"/>
              <a:ext cx="443948" cy="443948"/>
            </a:xfrm>
            <a:prstGeom prst="corne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L 形 22"/>
            <p:cNvSpPr/>
            <p:nvPr userDrawn="1"/>
          </p:nvSpPr>
          <p:spPr>
            <a:xfrm flipV="1">
              <a:off x="2087617" y="2541881"/>
              <a:ext cx="443948" cy="443948"/>
            </a:xfrm>
            <a:prstGeom prst="corne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4" name="L 形 23"/>
            <p:cNvSpPr/>
            <p:nvPr userDrawn="1"/>
          </p:nvSpPr>
          <p:spPr>
            <a:xfrm flipH="1" flipV="1">
              <a:off x="9664306" y="2541881"/>
              <a:ext cx="443948" cy="443948"/>
            </a:xfrm>
            <a:prstGeom prst="corne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5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2135188" y="1011840"/>
            <a:ext cx="3479800" cy="6463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CONTENT</a:t>
            </a:r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2197757" y="2194345"/>
            <a:ext cx="3479800" cy="4616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571500" indent="-5715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n"/>
              <a:defRPr sz="2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 </a:t>
            </a:r>
            <a:r>
              <a:rPr lang="zh-CN" altLang="en-US" dirty="0"/>
              <a:t>工作回顾</a:t>
            </a:r>
            <a:endParaRPr lang="en-US" altLang="zh-CN" dirty="0"/>
          </a:p>
        </p:txBody>
      </p:sp>
      <p:sp>
        <p:nvSpPr>
          <p:cNvPr id="27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6492626" y="2194345"/>
            <a:ext cx="3479800" cy="4616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571500" indent="-5715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n"/>
              <a:defRPr sz="2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 </a:t>
            </a:r>
            <a:r>
              <a:rPr lang="zh-CN" altLang="en-US" dirty="0"/>
              <a:t>工作回顾</a:t>
            </a:r>
            <a:endParaRPr lang="en-US" altLang="zh-CN" dirty="0"/>
          </a:p>
        </p:txBody>
      </p:sp>
      <p:sp>
        <p:nvSpPr>
          <p:cNvPr id="28" name="文本占位符 6"/>
          <p:cNvSpPr>
            <a:spLocks noGrp="1"/>
          </p:cNvSpPr>
          <p:nvPr>
            <p:ph type="body" sz="quarter" idx="16" hasCustomPrompt="1"/>
          </p:nvPr>
        </p:nvSpPr>
        <p:spPr>
          <a:xfrm>
            <a:off x="2197757" y="3148799"/>
            <a:ext cx="3479800" cy="4616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571500" indent="-5715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n"/>
              <a:defRPr sz="2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 </a:t>
            </a:r>
            <a:r>
              <a:rPr lang="zh-CN" altLang="en-US" dirty="0"/>
              <a:t>工作回顾</a:t>
            </a:r>
            <a:endParaRPr lang="en-US" altLang="zh-CN" dirty="0"/>
          </a:p>
        </p:txBody>
      </p:sp>
      <p:sp>
        <p:nvSpPr>
          <p:cNvPr id="29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6492626" y="3148799"/>
            <a:ext cx="3479800" cy="4616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571500" indent="-5715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n"/>
              <a:defRPr sz="2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 </a:t>
            </a:r>
            <a:r>
              <a:rPr lang="zh-CN" altLang="en-US" dirty="0"/>
              <a:t>工作回顾</a:t>
            </a:r>
            <a:endParaRPr lang="en-US" altLang="zh-CN" dirty="0"/>
          </a:p>
        </p:txBody>
      </p:sp>
      <p:sp>
        <p:nvSpPr>
          <p:cNvPr id="33" name="文本占位符 6"/>
          <p:cNvSpPr>
            <a:spLocks noGrp="1"/>
          </p:cNvSpPr>
          <p:nvPr>
            <p:ph type="body" sz="quarter" idx="18" hasCustomPrompt="1"/>
          </p:nvPr>
        </p:nvSpPr>
        <p:spPr>
          <a:xfrm>
            <a:off x="2197757" y="4103253"/>
            <a:ext cx="3479800" cy="4616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571500" indent="-5715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n"/>
              <a:defRPr sz="2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 </a:t>
            </a:r>
            <a:r>
              <a:rPr lang="zh-CN" altLang="en-US" dirty="0"/>
              <a:t>工作回顾</a:t>
            </a:r>
            <a:endParaRPr lang="en-US" altLang="zh-CN" dirty="0"/>
          </a:p>
        </p:txBody>
      </p:sp>
      <p:sp>
        <p:nvSpPr>
          <p:cNvPr id="34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6492626" y="4103253"/>
            <a:ext cx="3479800" cy="4616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571500" indent="-5715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n"/>
              <a:defRPr sz="2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 </a:t>
            </a:r>
            <a:r>
              <a:rPr lang="zh-CN" altLang="en-US" dirty="0"/>
              <a:t>工作回顾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82920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0" y="5260209"/>
            <a:ext cx="12192000" cy="954454"/>
          </a:xfrm>
          <a:prstGeom prst="triangle">
            <a:avLst>
              <a:gd name="adj" fmla="val 100000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214663"/>
            <a:ext cx="12191999" cy="64333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2529630" y="913928"/>
            <a:ext cx="71327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892300" y="1883606"/>
            <a:ext cx="8407400" cy="169277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dirty="0"/>
              <a:t>8-14</a:t>
            </a:r>
            <a:r>
              <a:rPr lang="zh-CN" altLang="en-US" dirty="0"/>
              <a:t>号字，</a:t>
            </a:r>
            <a:r>
              <a:rPr lang="en-US" altLang="zh-CN" dirty="0"/>
              <a:t>1.3</a:t>
            </a:r>
            <a:r>
              <a:rPr lang="zh-CN" altLang="en-US" dirty="0"/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dirty="0"/>
              <a:t>8-14</a:t>
            </a:r>
            <a:r>
              <a:rPr lang="zh-CN" altLang="en-US" dirty="0"/>
              <a:t>号字，</a:t>
            </a:r>
            <a:r>
              <a:rPr lang="en-US" altLang="zh-CN" dirty="0"/>
              <a:t>1.3</a:t>
            </a:r>
            <a:r>
              <a:rPr lang="zh-CN" altLang="en-US" dirty="0"/>
              <a:t>倍字间距。标题数字等都可以通过点击和重新输入进行更改，顶部“开始”面板中可以对字体、字号、颜色、行距等进行修改。</a:t>
            </a:r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5676900" y="1636499"/>
            <a:ext cx="83820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84003" y="4026684"/>
            <a:ext cx="2823994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  <p:sp>
        <p:nvSpPr>
          <p:cNvPr id="14" name="半闭框 13"/>
          <p:cNvSpPr/>
          <p:nvPr userDrawn="1"/>
        </p:nvSpPr>
        <p:spPr>
          <a:xfrm rot="13500000">
            <a:off x="5900167" y="4735551"/>
            <a:ext cx="391667" cy="391667"/>
          </a:xfrm>
          <a:prstGeom prst="halfFram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7306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2724785" y="2857500"/>
            <a:ext cx="674243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2724785" y="3972560"/>
            <a:ext cx="674243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2724785" y="3013501"/>
            <a:ext cx="6746302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  </a:t>
            </a:r>
            <a:r>
              <a:rPr lang="zh-CN" altLang="en-US" dirty="0"/>
              <a:t>工作回顾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0169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2529630" y="390708"/>
            <a:ext cx="71327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5840730" y="1047239"/>
            <a:ext cx="51054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2529630" y="390708"/>
            <a:ext cx="71327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5840730" y="1047239"/>
            <a:ext cx="51054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2698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2529630" y="390708"/>
            <a:ext cx="71327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5840730" y="1047239"/>
            <a:ext cx="51054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0301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2529630" y="390708"/>
            <a:ext cx="71327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5840730" y="1047239"/>
            <a:ext cx="51054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 userDrawn="1"/>
        </p:nvSpPr>
        <p:spPr>
          <a:xfrm>
            <a:off x="0" y="6138332"/>
            <a:ext cx="12192000" cy="71966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 userDrawn="1"/>
        </p:nvSpPr>
        <p:spPr>
          <a:xfrm flipV="1">
            <a:off x="5771639" y="6138331"/>
            <a:ext cx="648720" cy="27962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8853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002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2" r:id="rId2"/>
    <p:sldLayoutId id="2147483686" r:id="rId3"/>
    <p:sldLayoutId id="2147483683" r:id="rId4"/>
    <p:sldLayoutId id="2147483684" r:id="rId5"/>
    <p:sldLayoutId id="2147483662" r:id="rId6"/>
    <p:sldLayoutId id="2147483687" r:id="rId7"/>
    <p:sldLayoutId id="2147483688" r:id="rId8"/>
    <p:sldLayoutId id="2147483689" r:id="rId9"/>
    <p:sldLayoutId id="2147483692" r:id="rId10"/>
    <p:sldLayoutId id="2147483690" r:id="rId11"/>
    <p:sldLayoutId id="214748369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8780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64" r:id="rId2"/>
    <p:sldLayoutId id="214748368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5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5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5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5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5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5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531566" y="2985829"/>
            <a:ext cx="7132740" cy="830997"/>
          </a:xfrm>
        </p:spPr>
        <p:txBody>
          <a:bodyPr/>
          <a:lstStyle/>
          <a:p>
            <a:r>
              <a:rPr lang="en-US" altLang="zh-CN" dirty="0" err="1" smtClean="0">
                <a:cs typeface="+mn-ea"/>
                <a:sym typeface="+mn-lt"/>
              </a:rPr>
              <a:t>Ceph</a:t>
            </a:r>
            <a:r>
              <a:rPr lang="en-US" altLang="zh-CN" dirty="0" smtClean="0">
                <a:cs typeface="+mn-ea"/>
                <a:sym typeface="+mn-lt"/>
              </a:rPr>
              <a:t> &amp; </a:t>
            </a:r>
            <a:r>
              <a:rPr lang="en-US" altLang="zh-CN" dirty="0" err="1" smtClean="0">
                <a:cs typeface="+mn-ea"/>
                <a:sym typeface="+mn-lt"/>
              </a:rPr>
              <a:t>Pangu</a:t>
            </a:r>
            <a:r>
              <a:rPr lang="en-US" altLang="zh-CN" dirty="0" smtClean="0">
                <a:cs typeface="+mn-ea"/>
                <a:sym typeface="+mn-lt"/>
              </a:rPr>
              <a:t> </a:t>
            </a:r>
            <a:r>
              <a:rPr lang="zh-CN" altLang="en-US" dirty="0" smtClean="0">
                <a:cs typeface="+mn-ea"/>
                <a:sym typeface="+mn-lt"/>
              </a:rPr>
              <a:t>性能测试</a:t>
            </a:r>
            <a:endParaRPr lang="en-US" altLang="zh-CN" dirty="0" smtClean="0">
              <a:cs typeface="+mn-ea"/>
              <a:sym typeface="+mn-lt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3500437" y="4919960"/>
            <a:ext cx="5191125" cy="496674"/>
          </a:xfrm>
        </p:spPr>
        <p:txBody>
          <a:bodyPr/>
          <a:lstStyle/>
          <a:p>
            <a:pPr>
              <a:lnSpc>
                <a:spcPct val="150000"/>
              </a:lnSpc>
            </a:pPr>
            <a:endParaRPr lang="en-US" altLang="zh-CN" dirty="0">
              <a:cs typeface="+mn-ea"/>
              <a:sym typeface="+mn-lt"/>
            </a:endParaRPr>
          </a:p>
        </p:txBody>
      </p:sp>
      <p:grpSp>
        <p:nvGrpSpPr>
          <p:cNvPr id="9" name="组 8"/>
          <p:cNvGrpSpPr>
            <a:grpSpLocks noChangeAspect="1"/>
          </p:cNvGrpSpPr>
          <p:nvPr/>
        </p:nvGrpSpPr>
        <p:grpSpPr>
          <a:xfrm>
            <a:off x="272461" y="228602"/>
            <a:ext cx="1800000" cy="418181"/>
            <a:chOff x="159124" y="6077978"/>
            <a:chExt cx="2514600" cy="584200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26741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529630" y="390708"/>
            <a:ext cx="7132740" cy="523220"/>
          </a:xfrm>
        </p:spPr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Part </a:t>
            </a:r>
            <a:r>
              <a:rPr lang="en-US" altLang="zh-CN" dirty="0" smtClean="0">
                <a:cs typeface="+mn-ea"/>
                <a:sym typeface="+mn-lt"/>
              </a:rPr>
              <a:t>Two </a:t>
            </a:r>
            <a:r>
              <a:rPr lang="zh-CN" altLang="en-US" dirty="0" smtClean="0">
                <a:cs typeface="+mn-ea"/>
                <a:sym typeface="+mn-lt"/>
              </a:rPr>
              <a:t>测试方法</a:t>
            </a:r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33" name="组 32"/>
          <p:cNvGrpSpPr>
            <a:grpSpLocks noChangeAspect="1"/>
          </p:cNvGrpSpPr>
          <p:nvPr/>
        </p:nvGrpSpPr>
        <p:grpSpPr>
          <a:xfrm>
            <a:off x="272461" y="228602"/>
            <a:ext cx="1800000" cy="418181"/>
            <a:chOff x="159124" y="6077978"/>
            <a:chExt cx="2514600" cy="584200"/>
          </a:xfrm>
        </p:grpSpPr>
        <p:pic>
          <p:nvPicPr>
            <p:cNvPr id="34" name="图片 3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  <p:pic>
          <p:nvPicPr>
            <p:cNvPr id="35" name="图片 3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</p:grpSp>
      <p:sp>
        <p:nvSpPr>
          <p:cNvPr id="79" name="文本框 78"/>
          <p:cNvSpPr txBox="1"/>
          <p:nvPr/>
        </p:nvSpPr>
        <p:spPr>
          <a:xfrm>
            <a:off x="2900516" y="6253316"/>
            <a:ext cx="184731" cy="332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endParaRPr kumimoji="1"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11086" y="2438400"/>
            <a:ext cx="9027885" cy="3127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8</a:t>
            </a:r>
            <a:r>
              <a:rPr lang="zh-CN" altLang="en-US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台配置完全相同的机器，每台机器</a:t>
            </a:r>
            <a:r>
              <a:rPr lang="en-US" altLang="zh-CN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9</a:t>
            </a:r>
            <a:r>
              <a:rPr lang="zh-CN" altLang="en-US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块纯 </a:t>
            </a:r>
            <a:r>
              <a:rPr lang="en-US" altLang="zh-CN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SATA </a:t>
            </a:r>
            <a:r>
              <a:rPr lang="zh-CN" altLang="en-US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盘，不使用 </a:t>
            </a:r>
            <a:r>
              <a:rPr lang="en-US" altLang="zh-CN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SSD</a:t>
            </a:r>
            <a:r>
              <a:rPr lang="zh-CN" altLang="en-US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盘，每块盘对应一个</a:t>
            </a:r>
            <a:r>
              <a:rPr lang="en-US" altLang="zh-CN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OSD</a:t>
            </a:r>
            <a:r>
              <a:rPr lang="zh-CN" altLang="en-US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，设置三</a:t>
            </a:r>
            <a:r>
              <a:rPr lang="zh-CN" altLang="en-US" sz="2400" kern="0" dirty="0" smtClean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台 </a:t>
            </a:r>
            <a:r>
              <a:rPr lang="en-US" altLang="zh-CN" sz="2400" kern="0" dirty="0" smtClean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monitor</a:t>
            </a:r>
            <a:r>
              <a:rPr lang="zh-CN" altLang="en-US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，文件系统为</a:t>
            </a:r>
            <a:r>
              <a:rPr lang="en-US" altLang="zh-CN" sz="2400" kern="0" dirty="0" smtClean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ext4</a:t>
            </a: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kern="0" dirty="0" err="1" smtClean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ceph</a:t>
            </a:r>
            <a:r>
              <a:rPr lang="zh-CN" altLang="en-US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版本为 </a:t>
            </a:r>
            <a:r>
              <a:rPr lang="en-US" altLang="zh-CN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0.94</a:t>
            </a:r>
            <a:r>
              <a:rPr lang="zh-CN" altLang="en-US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，操作系统版本为 </a:t>
            </a:r>
            <a:r>
              <a:rPr lang="en-US" altLang="zh-CN" sz="2400" kern="0" dirty="0" smtClean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7u2</a:t>
            </a:r>
            <a:endParaRPr lang="en-US" altLang="zh-CN" sz="2400" kern="0" dirty="0">
              <a:latin typeface="Times New Roman" panose="02020603050405020304" pitchFamily="18" charset="0"/>
              <a:ea typeface="宋体" panose="02010600030101010101" pitchFamily="2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kern="0" dirty="0" err="1" smtClean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Pangu</a:t>
            </a:r>
            <a:r>
              <a:rPr lang="zh-CN" altLang="en-US" sz="2400" kern="0" dirty="0" smtClean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使用 </a:t>
            </a:r>
            <a:r>
              <a:rPr lang="en-US" altLang="zh-CN" sz="2400" kern="0" dirty="0" err="1" smtClean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tianji</a:t>
            </a:r>
            <a:r>
              <a:rPr lang="en-US" altLang="zh-CN" sz="2400" kern="0" dirty="0" smtClean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 </a:t>
            </a:r>
            <a:r>
              <a:rPr lang="zh-CN" altLang="en-US" sz="2400" kern="0" dirty="0" smtClean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部署</a:t>
            </a:r>
            <a:r>
              <a:rPr lang="zh-CN" altLang="en-US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，版本为</a:t>
            </a:r>
            <a:r>
              <a:rPr lang="en-US" altLang="zh-CN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016</a:t>
            </a:r>
            <a:r>
              <a:rPr lang="zh-CN" altLang="en-US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，不使用混合存储，使用</a:t>
            </a:r>
            <a:r>
              <a:rPr lang="en-US" altLang="zh-CN" sz="2400" kern="0" dirty="0" err="1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odps</a:t>
            </a:r>
            <a:r>
              <a:rPr lang="zh-CN" altLang="en-US" sz="2400" kern="0" dirty="0" smtClean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模板</a:t>
            </a:r>
            <a:endParaRPr lang="zh-CN" altLang="en-US" sz="2400" kern="0" dirty="0">
              <a:latin typeface="Times New Roman" panose="02020603050405020304" pitchFamily="18" charset="0"/>
              <a:ea typeface="宋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0" name="文本框 5"/>
          <p:cNvSpPr txBox="1"/>
          <p:nvPr/>
        </p:nvSpPr>
        <p:spPr>
          <a:xfrm>
            <a:off x="1888067" y="1186980"/>
            <a:ext cx="8415866" cy="458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b="1" kern="0" dirty="0" smtClean="0">
                <a:cs typeface="+mn-ea"/>
                <a:sym typeface="+mn-lt"/>
              </a:rPr>
              <a:t>测试环境</a:t>
            </a:r>
            <a:endParaRPr lang="zh-CN" altLang="en-US" sz="2000" b="1" kern="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40358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529630" y="390708"/>
            <a:ext cx="7132740" cy="523220"/>
          </a:xfrm>
        </p:spPr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Part </a:t>
            </a:r>
            <a:r>
              <a:rPr lang="en-US" altLang="zh-CN" dirty="0" smtClean="0">
                <a:cs typeface="+mn-ea"/>
                <a:sym typeface="+mn-lt"/>
              </a:rPr>
              <a:t>Two </a:t>
            </a:r>
            <a:r>
              <a:rPr lang="zh-CN" altLang="en-US" dirty="0" smtClean="0">
                <a:cs typeface="+mn-ea"/>
                <a:sym typeface="+mn-lt"/>
              </a:rPr>
              <a:t>测试方法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888067" y="1186980"/>
            <a:ext cx="8415866" cy="458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b="1" kern="0" dirty="0" smtClean="0">
                <a:cs typeface="+mn-ea"/>
                <a:sym typeface="+mn-lt"/>
              </a:rPr>
              <a:t>测试方法</a:t>
            </a:r>
            <a:endParaRPr lang="zh-CN" altLang="en-US" sz="2000" b="1" kern="0" dirty="0">
              <a:cs typeface="+mn-ea"/>
              <a:sym typeface="+mn-lt"/>
            </a:endParaRPr>
          </a:p>
        </p:txBody>
      </p:sp>
      <p:grpSp>
        <p:nvGrpSpPr>
          <p:cNvPr id="33" name="组 32"/>
          <p:cNvGrpSpPr>
            <a:grpSpLocks noChangeAspect="1"/>
          </p:cNvGrpSpPr>
          <p:nvPr/>
        </p:nvGrpSpPr>
        <p:grpSpPr>
          <a:xfrm>
            <a:off x="272461" y="228602"/>
            <a:ext cx="1800000" cy="418181"/>
            <a:chOff x="159124" y="6077978"/>
            <a:chExt cx="2514600" cy="584200"/>
          </a:xfrm>
        </p:grpSpPr>
        <p:pic>
          <p:nvPicPr>
            <p:cNvPr id="34" name="图片 3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  <p:pic>
          <p:nvPicPr>
            <p:cNvPr id="35" name="图片 3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</p:grpSp>
      <p:sp>
        <p:nvSpPr>
          <p:cNvPr id="79" name="文本框 78"/>
          <p:cNvSpPr txBox="1"/>
          <p:nvPr/>
        </p:nvSpPr>
        <p:spPr>
          <a:xfrm>
            <a:off x="2900516" y="6253316"/>
            <a:ext cx="184731" cy="332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endParaRPr kumimoji="1"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11086" y="2061029"/>
            <a:ext cx="9027885" cy="3560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400" kern="0" dirty="0" err="1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Ceph</a:t>
            </a:r>
            <a:r>
              <a:rPr lang="zh-CN" altLang="en-US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与</a:t>
            </a:r>
            <a:r>
              <a:rPr lang="en-US" altLang="zh-CN" sz="2400" kern="0" dirty="0" err="1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Pangu</a:t>
            </a:r>
            <a:r>
              <a:rPr lang="zh-CN" altLang="en-US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的测试将在同一环境下进行，保证测试环境完全相同，主要测试的指标有极限压力情况下集群的顺序写、顺序读、随机读的吞吐量</a:t>
            </a:r>
            <a:r>
              <a:rPr lang="zh-CN" altLang="en-US" sz="2400" kern="0" dirty="0" smtClean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和 </a:t>
            </a:r>
            <a:r>
              <a:rPr lang="en-US" altLang="zh-CN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Q</a:t>
            </a:r>
            <a:r>
              <a:rPr lang="en-US" altLang="zh-CN" sz="2400" kern="0" dirty="0" smtClean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PS</a:t>
            </a:r>
            <a:r>
              <a:rPr lang="zh-CN" altLang="en-US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。测试过程中有一些变量，下面列出其含义：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400" kern="0" dirty="0" smtClean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1. Block </a:t>
            </a:r>
            <a:r>
              <a:rPr lang="en-US" altLang="zh-CN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size</a:t>
            </a:r>
            <a:r>
              <a:rPr lang="zh-CN" altLang="en-US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：每次读写请求的数据块大小，分别测试了</a:t>
            </a:r>
            <a:r>
              <a:rPr lang="en-US" altLang="zh-CN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4k, 8k, 16k, …, 4M </a:t>
            </a:r>
            <a:r>
              <a:rPr lang="zh-CN" altLang="en-US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的情况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400" kern="0" dirty="0" smtClean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2. Concurrent </a:t>
            </a:r>
            <a:r>
              <a:rPr lang="en-US" altLang="zh-CN" sz="2400" kern="0" dirty="0" err="1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num</a:t>
            </a:r>
            <a:r>
              <a:rPr lang="zh-CN" altLang="en-US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：每台测试机器上请求的并发数，分别测试了并发数为</a:t>
            </a:r>
            <a:r>
              <a:rPr lang="en-US" altLang="zh-CN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1, 2, 4, …, 1024 </a:t>
            </a:r>
            <a:r>
              <a:rPr lang="zh-CN" altLang="en-US" sz="2400" kern="0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  <a:sym typeface="+mn-lt"/>
              </a:rPr>
              <a:t>的情况</a:t>
            </a:r>
          </a:p>
        </p:txBody>
      </p:sp>
    </p:spTree>
    <p:extLst>
      <p:ext uri="{BB962C8B-B14F-4D97-AF65-F5344CB8AC3E}">
        <p14:creationId xmlns:p14="http://schemas.microsoft.com/office/powerpoint/2010/main" val="3874291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03 </a:t>
            </a:r>
            <a:r>
              <a:rPr lang="zh-CN" altLang="en-US" dirty="0" smtClean="0">
                <a:cs typeface="+mn-ea"/>
                <a:sym typeface="+mn-lt"/>
              </a:rPr>
              <a:t>测试结果</a:t>
            </a:r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7" name="组 6"/>
          <p:cNvGrpSpPr>
            <a:grpSpLocks noChangeAspect="1"/>
          </p:cNvGrpSpPr>
          <p:nvPr/>
        </p:nvGrpSpPr>
        <p:grpSpPr>
          <a:xfrm>
            <a:off x="264553" y="226952"/>
            <a:ext cx="1800000" cy="415972"/>
            <a:chOff x="153988" y="317004"/>
            <a:chExt cx="2527957" cy="584200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345" y="317004"/>
              <a:ext cx="2514600" cy="584200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3988" y="317004"/>
              <a:ext cx="2514600" cy="584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50049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529630" y="390708"/>
            <a:ext cx="7132740" cy="523220"/>
          </a:xfrm>
        </p:spPr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Part Three </a:t>
            </a:r>
            <a:r>
              <a:rPr lang="zh-CN" altLang="en-US" dirty="0" smtClean="0">
                <a:cs typeface="+mn-ea"/>
                <a:sym typeface="+mn-lt"/>
              </a:rPr>
              <a:t>测试结果</a:t>
            </a:r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26" name="组 25"/>
          <p:cNvGrpSpPr>
            <a:grpSpLocks noChangeAspect="1"/>
          </p:cNvGrpSpPr>
          <p:nvPr/>
        </p:nvGrpSpPr>
        <p:grpSpPr>
          <a:xfrm>
            <a:off x="272461" y="228602"/>
            <a:ext cx="1800000" cy="418181"/>
            <a:chOff x="159124" y="6077978"/>
            <a:chExt cx="2514600" cy="584200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  <p:pic>
          <p:nvPicPr>
            <p:cNvPr id="28" name="图片 2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</p:grpSp>
      <p:pic>
        <p:nvPicPr>
          <p:cNvPr id="20" name="图片 19"/>
          <p:cNvPicPr/>
          <p:nvPr/>
        </p:nvPicPr>
        <p:blipFill>
          <a:blip r:embed="rId5"/>
          <a:stretch>
            <a:fillRect/>
          </a:stretch>
        </p:blipFill>
        <p:spPr>
          <a:xfrm>
            <a:off x="725714" y="1551233"/>
            <a:ext cx="4949371" cy="4327053"/>
          </a:xfrm>
          <a:prstGeom prst="rect">
            <a:avLst/>
          </a:prstGeom>
        </p:spPr>
      </p:pic>
      <p:pic>
        <p:nvPicPr>
          <p:cNvPr id="22" name="图片 21"/>
          <p:cNvPicPr/>
          <p:nvPr/>
        </p:nvPicPr>
        <p:blipFill>
          <a:blip r:embed="rId6"/>
          <a:stretch>
            <a:fillRect/>
          </a:stretch>
        </p:blipFill>
        <p:spPr>
          <a:xfrm>
            <a:off x="6449203" y="1551233"/>
            <a:ext cx="4842912" cy="432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472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529630" y="390708"/>
            <a:ext cx="7132740" cy="523220"/>
          </a:xfrm>
        </p:spPr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Part Three </a:t>
            </a:r>
            <a:r>
              <a:rPr lang="zh-CN" altLang="en-US" dirty="0" smtClean="0">
                <a:cs typeface="+mn-ea"/>
                <a:sym typeface="+mn-lt"/>
              </a:rPr>
              <a:t>测试结果</a:t>
            </a:r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26" name="组 25"/>
          <p:cNvGrpSpPr>
            <a:grpSpLocks noChangeAspect="1"/>
          </p:cNvGrpSpPr>
          <p:nvPr/>
        </p:nvGrpSpPr>
        <p:grpSpPr>
          <a:xfrm>
            <a:off x="272461" y="228602"/>
            <a:ext cx="1800000" cy="418181"/>
            <a:chOff x="159124" y="6077978"/>
            <a:chExt cx="2514600" cy="584200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  <p:pic>
          <p:nvPicPr>
            <p:cNvPr id="28" name="图片 2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</p:grpSp>
      <p:pic>
        <p:nvPicPr>
          <p:cNvPr id="8" name="图片 7"/>
          <p:cNvPicPr/>
          <p:nvPr/>
        </p:nvPicPr>
        <p:blipFill>
          <a:blip r:embed="rId5"/>
          <a:stretch>
            <a:fillRect/>
          </a:stretch>
        </p:blipFill>
        <p:spPr>
          <a:xfrm>
            <a:off x="714148" y="1429020"/>
            <a:ext cx="5149624" cy="4594407"/>
          </a:xfrm>
          <a:prstGeom prst="rect">
            <a:avLst/>
          </a:prstGeom>
        </p:spPr>
      </p:pic>
      <p:pic>
        <p:nvPicPr>
          <p:cNvPr id="10" name="Picture 2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5161" y="1429019"/>
            <a:ext cx="5390153" cy="45944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3684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529630" y="390708"/>
            <a:ext cx="7132740" cy="523220"/>
          </a:xfrm>
        </p:spPr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Part Three </a:t>
            </a:r>
            <a:r>
              <a:rPr lang="zh-CN" altLang="en-US" dirty="0" smtClean="0">
                <a:cs typeface="+mn-ea"/>
                <a:sym typeface="+mn-lt"/>
              </a:rPr>
              <a:t>测试结果</a:t>
            </a:r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26" name="组 25"/>
          <p:cNvGrpSpPr>
            <a:grpSpLocks noChangeAspect="1"/>
          </p:cNvGrpSpPr>
          <p:nvPr/>
        </p:nvGrpSpPr>
        <p:grpSpPr>
          <a:xfrm>
            <a:off x="272461" y="228602"/>
            <a:ext cx="1800000" cy="418181"/>
            <a:chOff x="159124" y="6077978"/>
            <a:chExt cx="2514600" cy="584200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  <p:pic>
          <p:nvPicPr>
            <p:cNvPr id="28" name="图片 2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</p:grpSp>
      <p:pic>
        <p:nvPicPr>
          <p:cNvPr id="6" name="图片 5"/>
          <p:cNvPicPr/>
          <p:nvPr/>
        </p:nvPicPr>
        <p:blipFill>
          <a:blip r:embed="rId5"/>
          <a:stretch>
            <a:fillRect/>
          </a:stretch>
        </p:blipFill>
        <p:spPr>
          <a:xfrm>
            <a:off x="664345" y="1570625"/>
            <a:ext cx="4996225" cy="4365717"/>
          </a:xfrm>
          <a:prstGeom prst="rect">
            <a:avLst/>
          </a:prstGeom>
        </p:spPr>
      </p:pic>
      <p:pic>
        <p:nvPicPr>
          <p:cNvPr id="7" name="图片 6"/>
          <p:cNvPicPr/>
          <p:nvPr/>
        </p:nvPicPr>
        <p:blipFill>
          <a:blip r:embed="rId6"/>
          <a:stretch>
            <a:fillRect/>
          </a:stretch>
        </p:blipFill>
        <p:spPr>
          <a:xfrm>
            <a:off x="6125027" y="1570626"/>
            <a:ext cx="5384799" cy="4365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054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Thank </a:t>
            </a:r>
            <a:r>
              <a:rPr lang="en-US" altLang="zh-CN" dirty="0" smtClean="0">
                <a:cs typeface="+mn-ea"/>
                <a:sym typeface="+mn-lt"/>
              </a:rPr>
              <a:t>You</a:t>
            </a:r>
            <a:r>
              <a:rPr lang="zh-CN" altLang="en-US" dirty="0" smtClean="0">
                <a:cs typeface="+mn-ea"/>
                <a:sym typeface="+mn-lt"/>
              </a:rPr>
              <a:t> </a:t>
            </a:r>
            <a:r>
              <a:rPr lang="en-US" altLang="zh-CN" dirty="0">
                <a:cs typeface="+mn-ea"/>
                <a:sym typeface="+mn-lt"/>
              </a:rPr>
              <a:t>|</a:t>
            </a:r>
            <a:r>
              <a:rPr lang="zh-CN" altLang="en-US" dirty="0" smtClean="0">
                <a:cs typeface="+mn-ea"/>
                <a:sym typeface="+mn-lt"/>
              </a:rPr>
              <a:t> </a:t>
            </a:r>
            <a:r>
              <a:rPr lang="en-US" altLang="zh-CN" dirty="0" smtClean="0">
                <a:cs typeface="+mn-ea"/>
                <a:sym typeface="+mn-lt"/>
              </a:rPr>
              <a:t>Q&amp;A</a:t>
            </a:r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5" name="组 4"/>
          <p:cNvGrpSpPr>
            <a:grpSpLocks noChangeAspect="1"/>
          </p:cNvGrpSpPr>
          <p:nvPr/>
        </p:nvGrpSpPr>
        <p:grpSpPr>
          <a:xfrm>
            <a:off x="272461" y="228602"/>
            <a:ext cx="1800000" cy="418181"/>
            <a:chOff x="159124" y="6077978"/>
            <a:chExt cx="2514600" cy="58420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</p:grp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717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CONTENT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>
          <a:xfrm>
            <a:off x="2184575" y="2679294"/>
            <a:ext cx="3479800" cy="461665"/>
          </a:xfrm>
        </p:spPr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01 </a:t>
            </a:r>
            <a:r>
              <a:rPr lang="en-US" altLang="zh-CN" dirty="0" err="1" smtClean="0">
                <a:cs typeface="+mn-ea"/>
                <a:sym typeface="+mn-lt"/>
              </a:rPr>
              <a:t>Ceph</a:t>
            </a:r>
            <a:r>
              <a:rPr lang="en-US" altLang="zh-CN" dirty="0" smtClean="0">
                <a:cs typeface="+mn-ea"/>
                <a:sym typeface="+mn-lt"/>
              </a:rPr>
              <a:t> </a:t>
            </a:r>
            <a:r>
              <a:rPr lang="zh-CN" altLang="en-US" dirty="0" smtClean="0">
                <a:cs typeface="+mn-ea"/>
                <a:sym typeface="+mn-lt"/>
              </a:rPr>
              <a:t>介绍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184575" y="3464071"/>
            <a:ext cx="3479800" cy="461665"/>
          </a:xfrm>
        </p:spPr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02 </a:t>
            </a:r>
            <a:r>
              <a:rPr lang="zh-CN" altLang="en-US" dirty="0" smtClean="0">
                <a:cs typeface="+mn-ea"/>
                <a:sym typeface="+mn-lt"/>
              </a:rPr>
              <a:t>测试方法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>
          <a:xfrm>
            <a:off x="2184575" y="4209062"/>
            <a:ext cx="3479800" cy="461665"/>
          </a:xfrm>
        </p:spPr>
        <p:txBody>
          <a:bodyPr/>
          <a:lstStyle/>
          <a:p>
            <a:r>
              <a:rPr lang="en-US" altLang="zh-CN" dirty="0" smtClean="0">
                <a:cs typeface="+mn-ea"/>
                <a:sym typeface="+mn-lt"/>
              </a:rPr>
              <a:t>03 </a:t>
            </a:r>
            <a:r>
              <a:rPr lang="zh-CN" altLang="en-US" dirty="0" smtClean="0">
                <a:cs typeface="+mn-ea"/>
                <a:sym typeface="+mn-lt"/>
              </a:rPr>
              <a:t>测试结果</a:t>
            </a:r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12" name="组 11"/>
          <p:cNvGrpSpPr>
            <a:grpSpLocks noChangeAspect="1"/>
          </p:cNvGrpSpPr>
          <p:nvPr/>
        </p:nvGrpSpPr>
        <p:grpSpPr>
          <a:xfrm>
            <a:off x="264553" y="226952"/>
            <a:ext cx="1800000" cy="415972"/>
            <a:chOff x="153988" y="317004"/>
            <a:chExt cx="2527957" cy="584200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345" y="317004"/>
              <a:ext cx="2514600" cy="584200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3988" y="317004"/>
              <a:ext cx="2514600" cy="584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61007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01 </a:t>
            </a:r>
            <a:r>
              <a:rPr lang="en-US" altLang="zh-CN" dirty="0" err="1" smtClean="0">
                <a:cs typeface="+mn-ea"/>
                <a:sym typeface="+mn-lt"/>
              </a:rPr>
              <a:t>Ceph</a:t>
            </a:r>
            <a:r>
              <a:rPr lang="en-US" altLang="zh-CN" dirty="0" smtClean="0">
                <a:cs typeface="+mn-ea"/>
                <a:sym typeface="+mn-lt"/>
              </a:rPr>
              <a:t> </a:t>
            </a:r>
            <a:r>
              <a:rPr lang="zh-CN" altLang="en-US" dirty="0">
                <a:cs typeface="+mn-ea"/>
                <a:sym typeface="+mn-lt"/>
              </a:rPr>
              <a:t>介绍</a:t>
            </a:r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4" name="组 3"/>
          <p:cNvGrpSpPr>
            <a:grpSpLocks noChangeAspect="1"/>
          </p:cNvGrpSpPr>
          <p:nvPr/>
        </p:nvGrpSpPr>
        <p:grpSpPr>
          <a:xfrm>
            <a:off x="264553" y="226952"/>
            <a:ext cx="1800000" cy="415972"/>
            <a:chOff x="153988" y="317004"/>
            <a:chExt cx="2527957" cy="584200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345" y="317004"/>
              <a:ext cx="2514600" cy="584200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3988" y="317004"/>
              <a:ext cx="2514600" cy="584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6380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529630" y="390708"/>
            <a:ext cx="7132740" cy="523220"/>
          </a:xfrm>
        </p:spPr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Part One </a:t>
            </a:r>
            <a:r>
              <a:rPr lang="en-US" altLang="zh-CN" dirty="0" err="1" smtClean="0">
                <a:cs typeface="+mn-ea"/>
                <a:sym typeface="+mn-lt"/>
              </a:rPr>
              <a:t>Ceph</a:t>
            </a:r>
            <a:r>
              <a:rPr lang="en-US" altLang="zh-CN" dirty="0" smtClean="0">
                <a:cs typeface="+mn-ea"/>
                <a:sym typeface="+mn-lt"/>
              </a:rPr>
              <a:t> </a:t>
            </a:r>
            <a:r>
              <a:rPr lang="zh-CN" altLang="en-US" dirty="0" smtClean="0">
                <a:cs typeface="+mn-ea"/>
                <a:sym typeface="+mn-lt"/>
              </a:rPr>
              <a:t>介绍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888067" y="1186980"/>
            <a:ext cx="8415866" cy="458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b="1" kern="0" dirty="0" err="1" smtClean="0">
                <a:cs typeface="+mn-ea"/>
                <a:sym typeface="+mn-lt"/>
              </a:rPr>
              <a:t>Ceph</a:t>
            </a:r>
            <a:r>
              <a:rPr lang="en-US" altLang="zh-CN" sz="2000" b="1" kern="0" dirty="0" smtClean="0">
                <a:cs typeface="+mn-ea"/>
                <a:sym typeface="+mn-lt"/>
              </a:rPr>
              <a:t> Cluster Components</a:t>
            </a:r>
            <a:endParaRPr lang="zh-CN" altLang="en-US" sz="2000" b="1" kern="0" dirty="0">
              <a:cs typeface="+mn-ea"/>
              <a:sym typeface="+mn-lt"/>
            </a:endParaRPr>
          </a:p>
        </p:txBody>
      </p:sp>
      <p:grpSp>
        <p:nvGrpSpPr>
          <p:cNvPr id="33" name="组 32"/>
          <p:cNvGrpSpPr>
            <a:grpSpLocks noChangeAspect="1"/>
          </p:cNvGrpSpPr>
          <p:nvPr/>
        </p:nvGrpSpPr>
        <p:grpSpPr>
          <a:xfrm>
            <a:off x="272461" y="228602"/>
            <a:ext cx="1800000" cy="418181"/>
            <a:chOff x="159124" y="6077978"/>
            <a:chExt cx="2514600" cy="584200"/>
          </a:xfrm>
        </p:grpSpPr>
        <p:pic>
          <p:nvPicPr>
            <p:cNvPr id="34" name="图片 3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  <p:pic>
          <p:nvPicPr>
            <p:cNvPr id="35" name="图片 3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</p:grpSp>
      <p:sp>
        <p:nvSpPr>
          <p:cNvPr id="79" name="文本框 78"/>
          <p:cNvSpPr txBox="1"/>
          <p:nvPr/>
        </p:nvSpPr>
        <p:spPr>
          <a:xfrm>
            <a:off x="2900516" y="6253316"/>
            <a:ext cx="184731" cy="332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endParaRPr kumimoji="1"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5289755" y="2428567"/>
            <a:ext cx="184731" cy="332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endParaRPr kumimoji="1"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355464" y="2151529"/>
            <a:ext cx="2505336" cy="5271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OSDs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4878714" y="2151528"/>
            <a:ext cx="2434571" cy="5271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Monitor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8200571" y="2151529"/>
            <a:ext cx="2494533" cy="5271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MDS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37338" y="3137588"/>
            <a:ext cx="2147809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kern="0" dirty="0" smtClean="0"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+mn-lt"/>
              </a:rPr>
              <a:t>Store data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dirty="0" smtClean="0">
                <a:latin typeface="Calibri" panose="020F0502020204030204" pitchFamily="34" charset="0"/>
              </a:rPr>
              <a:t>Replication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dirty="0" smtClean="0">
                <a:latin typeface="Calibri" panose="020F0502020204030204" pitchFamily="34" charset="0"/>
              </a:rPr>
              <a:t>Recovery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dirty="0" smtClean="0">
                <a:latin typeface="Calibri" panose="020F0502020204030204" pitchFamily="34" charset="0"/>
              </a:rPr>
              <a:t>Backfilling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dirty="0">
                <a:latin typeface="Calibri" panose="020F0502020204030204" pitchFamily="34" charset="0"/>
              </a:rPr>
              <a:t>rebalancing</a:t>
            </a:r>
            <a:endParaRPr lang="zh-CN" altLang="en-US" sz="2000" kern="0" dirty="0"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128153" y="3094047"/>
            <a:ext cx="256441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dirty="0" smtClean="0">
                <a:latin typeface="Calibri" panose="020F0502020204030204" pitchFamily="34" charset="0"/>
              </a:rPr>
              <a:t>Monitor map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dirty="0">
                <a:latin typeface="Calibri" panose="020F0502020204030204" pitchFamily="34" charset="0"/>
              </a:rPr>
              <a:t>OSD </a:t>
            </a:r>
            <a:r>
              <a:rPr lang="en-US" altLang="zh-CN" sz="2000" dirty="0" smtClean="0">
                <a:latin typeface="Calibri" panose="020F0502020204030204" pitchFamily="34" charset="0"/>
              </a:rPr>
              <a:t>map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dirty="0">
                <a:latin typeface="Calibri" panose="020F0502020204030204" pitchFamily="34" charset="0"/>
              </a:rPr>
              <a:t>Placement </a:t>
            </a:r>
            <a:r>
              <a:rPr lang="en-US" altLang="zh-CN" sz="2000" dirty="0" smtClean="0">
                <a:latin typeface="Calibri" panose="020F0502020204030204" pitchFamily="34" charset="0"/>
              </a:rPr>
              <a:t>Group map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dirty="0">
                <a:latin typeface="Calibri" panose="020F0502020204030204" pitchFamily="34" charset="0"/>
              </a:rPr>
              <a:t>CRUSH </a:t>
            </a:r>
            <a:r>
              <a:rPr lang="en-US" altLang="zh-CN" sz="2000" dirty="0" smtClean="0">
                <a:latin typeface="Calibri" panose="020F0502020204030204" pitchFamily="34" charset="0"/>
              </a:rPr>
              <a:t>map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dirty="0">
                <a:latin typeface="Calibri" panose="020F0502020204030204" pitchFamily="34" charset="0"/>
              </a:rPr>
              <a:t>E</a:t>
            </a:r>
            <a:r>
              <a:rPr lang="en-US" altLang="zh-CN" sz="2000" dirty="0" smtClean="0">
                <a:latin typeface="Calibri" panose="020F0502020204030204" pitchFamily="34" charset="0"/>
              </a:rPr>
              <a:t>poch</a:t>
            </a:r>
            <a:endParaRPr lang="zh-CN" altLang="en-US" sz="2000" kern="0" dirty="0"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528038" y="3079533"/>
            <a:ext cx="206546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kern="0" dirty="0" err="1"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+mn-lt"/>
              </a:rPr>
              <a:t>Ceph</a:t>
            </a:r>
            <a:r>
              <a:rPr lang="en-US" altLang="zh-CN" sz="2000" kern="0" dirty="0"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en-US" altLang="zh-CN" sz="2000" kern="0" dirty="0" smtClean="0"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+mn-lt"/>
              </a:rPr>
              <a:t>Filesystem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kern="0" dirty="0" smtClean="0"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+mn-lt"/>
              </a:rPr>
              <a:t>Metadata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kern="0" dirty="0"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+mn-lt"/>
              </a:rPr>
              <a:t>ls, find, </a:t>
            </a:r>
            <a:r>
              <a:rPr lang="en-US" altLang="zh-CN" sz="2000" kern="0" dirty="0" err="1">
                <a:latin typeface="Calibri" panose="020F0502020204030204" pitchFamily="34" charset="0"/>
                <a:ea typeface="微软雅黑" panose="020B0503020204020204" pitchFamily="34" charset="-122"/>
                <a:cs typeface="+mn-ea"/>
                <a:sym typeface="+mn-lt"/>
              </a:rPr>
              <a:t>etc</a:t>
            </a:r>
            <a:endParaRPr lang="zh-CN" altLang="en-US" sz="2000" kern="0" dirty="0">
              <a:latin typeface="Calibri" panose="020F050202020403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384492" y="2717424"/>
            <a:ext cx="0" cy="259295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1384492" y="3367652"/>
            <a:ext cx="25284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1384492" y="3890167"/>
            <a:ext cx="25284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直接连接符 68"/>
          <p:cNvCxnSpPr/>
          <p:nvPr/>
        </p:nvCxnSpPr>
        <p:spPr>
          <a:xfrm>
            <a:off x="1384492" y="4337916"/>
            <a:ext cx="25284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直接连接符 69"/>
          <p:cNvCxnSpPr/>
          <p:nvPr/>
        </p:nvCxnSpPr>
        <p:spPr>
          <a:xfrm>
            <a:off x="1384492" y="4802374"/>
            <a:ext cx="25284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>
            <a:off x="1384492" y="5310374"/>
            <a:ext cx="25284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4" name="组合 23"/>
          <p:cNvGrpSpPr/>
          <p:nvPr/>
        </p:nvGrpSpPr>
        <p:grpSpPr>
          <a:xfrm>
            <a:off x="4904335" y="2693168"/>
            <a:ext cx="252846" cy="2578436"/>
            <a:chOff x="4904335" y="2693168"/>
            <a:chExt cx="252846" cy="2578436"/>
          </a:xfrm>
        </p:grpSpPr>
        <p:cxnSp>
          <p:nvCxnSpPr>
            <p:cNvPr id="73" name="直接连接符 72"/>
            <p:cNvCxnSpPr/>
            <p:nvPr/>
          </p:nvCxnSpPr>
          <p:spPr>
            <a:xfrm>
              <a:off x="4904335" y="2693168"/>
              <a:ext cx="0" cy="25784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4904335" y="3343396"/>
              <a:ext cx="252846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>
              <a:off x="4904335" y="3865911"/>
              <a:ext cx="252846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>
              <a:off x="4904335" y="4313660"/>
              <a:ext cx="252846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>
              <a:off x="4904335" y="4778118"/>
              <a:ext cx="252846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>
              <a:off x="4904335" y="5271604"/>
              <a:ext cx="252846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83" name="直接连接符 82"/>
          <p:cNvCxnSpPr/>
          <p:nvPr/>
        </p:nvCxnSpPr>
        <p:spPr>
          <a:xfrm>
            <a:off x="8236154" y="2693168"/>
            <a:ext cx="0" cy="160120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直接连接符 83"/>
          <p:cNvCxnSpPr/>
          <p:nvPr/>
        </p:nvCxnSpPr>
        <p:spPr>
          <a:xfrm>
            <a:off x="8236154" y="3343396"/>
            <a:ext cx="25284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>
            <a:off x="8236154" y="3865911"/>
            <a:ext cx="25284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/>
        </p:nvCxnSpPr>
        <p:spPr>
          <a:xfrm>
            <a:off x="8236154" y="4313660"/>
            <a:ext cx="25284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1122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529630" y="390708"/>
            <a:ext cx="7132740" cy="523220"/>
          </a:xfrm>
        </p:spPr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Part One </a:t>
            </a:r>
            <a:r>
              <a:rPr lang="en-US" altLang="zh-CN" dirty="0" err="1" smtClean="0">
                <a:cs typeface="+mn-ea"/>
                <a:sym typeface="+mn-lt"/>
              </a:rPr>
              <a:t>Ceph</a:t>
            </a:r>
            <a:r>
              <a:rPr lang="en-US" altLang="zh-CN" dirty="0" smtClean="0">
                <a:cs typeface="+mn-ea"/>
                <a:sym typeface="+mn-lt"/>
              </a:rPr>
              <a:t> </a:t>
            </a:r>
            <a:r>
              <a:rPr lang="zh-CN" altLang="en-US" dirty="0" smtClean="0">
                <a:cs typeface="+mn-ea"/>
                <a:sym typeface="+mn-lt"/>
              </a:rPr>
              <a:t>介绍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888067" y="1186980"/>
            <a:ext cx="8415866" cy="458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b="1" kern="0" dirty="0" err="1" smtClean="0">
                <a:cs typeface="+mn-ea"/>
                <a:sym typeface="+mn-lt"/>
              </a:rPr>
              <a:t>Ceph</a:t>
            </a:r>
            <a:r>
              <a:rPr lang="en-US" altLang="zh-CN" sz="2000" b="1" kern="0" dirty="0" smtClean="0">
                <a:cs typeface="+mn-ea"/>
                <a:sym typeface="+mn-lt"/>
              </a:rPr>
              <a:t> Cluster Components</a:t>
            </a:r>
            <a:endParaRPr lang="zh-CN" altLang="en-US" sz="2000" b="1" kern="0" dirty="0">
              <a:cs typeface="+mn-ea"/>
              <a:sym typeface="+mn-lt"/>
            </a:endParaRPr>
          </a:p>
        </p:txBody>
      </p:sp>
      <p:grpSp>
        <p:nvGrpSpPr>
          <p:cNvPr id="33" name="组 32"/>
          <p:cNvGrpSpPr>
            <a:grpSpLocks noChangeAspect="1"/>
          </p:cNvGrpSpPr>
          <p:nvPr/>
        </p:nvGrpSpPr>
        <p:grpSpPr>
          <a:xfrm>
            <a:off x="272461" y="228602"/>
            <a:ext cx="1800000" cy="418181"/>
            <a:chOff x="159124" y="6077978"/>
            <a:chExt cx="2514600" cy="584200"/>
          </a:xfrm>
        </p:grpSpPr>
        <p:pic>
          <p:nvPicPr>
            <p:cNvPr id="34" name="图片 3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  <p:pic>
          <p:nvPicPr>
            <p:cNvPr id="35" name="图片 3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</p:grpSp>
      <p:sp>
        <p:nvSpPr>
          <p:cNvPr id="79" name="文本框 78"/>
          <p:cNvSpPr txBox="1"/>
          <p:nvPr/>
        </p:nvSpPr>
        <p:spPr>
          <a:xfrm>
            <a:off x="2900516" y="6253316"/>
            <a:ext cx="184731" cy="332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endParaRPr kumimoji="1"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4551" y="1858056"/>
            <a:ext cx="7647819" cy="414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7067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529630" y="390708"/>
            <a:ext cx="7132740" cy="523220"/>
          </a:xfrm>
        </p:spPr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Part One </a:t>
            </a:r>
            <a:r>
              <a:rPr lang="en-US" altLang="zh-CN" dirty="0" err="1" smtClean="0">
                <a:cs typeface="+mn-ea"/>
                <a:sym typeface="+mn-lt"/>
              </a:rPr>
              <a:t>Ceph</a:t>
            </a:r>
            <a:r>
              <a:rPr lang="en-US" altLang="zh-CN" dirty="0" smtClean="0">
                <a:cs typeface="+mn-ea"/>
                <a:sym typeface="+mn-lt"/>
              </a:rPr>
              <a:t> </a:t>
            </a:r>
            <a:r>
              <a:rPr lang="zh-CN" altLang="en-US" dirty="0" smtClean="0">
                <a:cs typeface="+mn-ea"/>
                <a:sym typeface="+mn-lt"/>
              </a:rPr>
              <a:t>介绍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888067" y="1186980"/>
            <a:ext cx="8415866" cy="458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b="1" kern="0" dirty="0" err="1" smtClean="0">
                <a:cs typeface="+mn-ea"/>
                <a:sym typeface="+mn-lt"/>
              </a:rPr>
              <a:t>Ceph</a:t>
            </a:r>
            <a:r>
              <a:rPr lang="en-US" altLang="zh-CN" sz="2000" b="1" kern="0" dirty="0" smtClean="0">
                <a:cs typeface="+mn-ea"/>
                <a:sym typeface="+mn-lt"/>
              </a:rPr>
              <a:t> Replication</a:t>
            </a:r>
            <a:endParaRPr lang="zh-CN" altLang="en-US" sz="2000" b="1" kern="0" dirty="0">
              <a:cs typeface="+mn-ea"/>
              <a:sym typeface="+mn-lt"/>
            </a:endParaRPr>
          </a:p>
        </p:txBody>
      </p:sp>
      <p:grpSp>
        <p:nvGrpSpPr>
          <p:cNvPr id="33" name="组 32"/>
          <p:cNvGrpSpPr>
            <a:grpSpLocks noChangeAspect="1"/>
          </p:cNvGrpSpPr>
          <p:nvPr/>
        </p:nvGrpSpPr>
        <p:grpSpPr>
          <a:xfrm>
            <a:off x="272461" y="228602"/>
            <a:ext cx="1800000" cy="418181"/>
            <a:chOff x="159124" y="6077978"/>
            <a:chExt cx="2514600" cy="584200"/>
          </a:xfrm>
        </p:grpSpPr>
        <p:pic>
          <p:nvPicPr>
            <p:cNvPr id="34" name="图片 3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  <p:pic>
          <p:nvPicPr>
            <p:cNvPr id="35" name="图片 3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</p:grpSp>
      <p:sp>
        <p:nvSpPr>
          <p:cNvPr id="79" name="文本框 78"/>
          <p:cNvSpPr txBox="1"/>
          <p:nvPr/>
        </p:nvSpPr>
        <p:spPr>
          <a:xfrm>
            <a:off x="2900516" y="6253316"/>
            <a:ext cx="184731" cy="332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endParaRPr kumimoji="1"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82" r="2498"/>
          <a:stretch/>
        </p:blipFill>
        <p:spPr bwMode="auto">
          <a:xfrm>
            <a:off x="2595722" y="1923882"/>
            <a:ext cx="6936620" cy="4227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38542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529630" y="390708"/>
            <a:ext cx="7132740" cy="523220"/>
          </a:xfrm>
        </p:spPr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Part One </a:t>
            </a:r>
            <a:r>
              <a:rPr lang="en-US" altLang="zh-CN" dirty="0" err="1" smtClean="0">
                <a:cs typeface="+mn-ea"/>
                <a:sym typeface="+mn-lt"/>
              </a:rPr>
              <a:t>Ceph</a:t>
            </a:r>
            <a:r>
              <a:rPr lang="en-US" altLang="zh-CN" dirty="0" smtClean="0">
                <a:cs typeface="+mn-ea"/>
                <a:sym typeface="+mn-lt"/>
              </a:rPr>
              <a:t> </a:t>
            </a:r>
            <a:r>
              <a:rPr lang="zh-CN" altLang="en-US" dirty="0" smtClean="0">
                <a:cs typeface="+mn-ea"/>
                <a:sym typeface="+mn-lt"/>
              </a:rPr>
              <a:t>介绍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888067" y="1186980"/>
            <a:ext cx="8415866" cy="458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b="1" kern="0" dirty="0" smtClean="0">
                <a:cs typeface="+mn-ea"/>
                <a:sym typeface="+mn-lt"/>
              </a:rPr>
              <a:t>Placement Group</a:t>
            </a:r>
            <a:endParaRPr lang="zh-CN" altLang="en-US" sz="2000" b="1" kern="0" dirty="0">
              <a:cs typeface="+mn-ea"/>
              <a:sym typeface="+mn-lt"/>
            </a:endParaRPr>
          </a:p>
        </p:txBody>
      </p:sp>
      <p:grpSp>
        <p:nvGrpSpPr>
          <p:cNvPr id="33" name="组 32"/>
          <p:cNvGrpSpPr>
            <a:grpSpLocks noChangeAspect="1"/>
          </p:cNvGrpSpPr>
          <p:nvPr/>
        </p:nvGrpSpPr>
        <p:grpSpPr>
          <a:xfrm>
            <a:off x="272461" y="228602"/>
            <a:ext cx="1800000" cy="418181"/>
            <a:chOff x="159124" y="6077978"/>
            <a:chExt cx="2514600" cy="584200"/>
          </a:xfrm>
        </p:grpSpPr>
        <p:pic>
          <p:nvPicPr>
            <p:cNvPr id="34" name="图片 3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  <p:pic>
          <p:nvPicPr>
            <p:cNvPr id="35" name="图片 3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</p:grpSp>
      <p:sp>
        <p:nvSpPr>
          <p:cNvPr id="79" name="文本框 78"/>
          <p:cNvSpPr txBox="1"/>
          <p:nvPr/>
        </p:nvSpPr>
        <p:spPr>
          <a:xfrm>
            <a:off x="2900516" y="6253316"/>
            <a:ext cx="184731" cy="332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endParaRPr kumimoji="1"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2" t="7633" r="14758" b="7034"/>
          <a:stretch/>
        </p:blipFill>
        <p:spPr bwMode="auto">
          <a:xfrm>
            <a:off x="1459697" y="2008551"/>
            <a:ext cx="8498779" cy="4014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455213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529630" y="390708"/>
            <a:ext cx="7132740" cy="523220"/>
          </a:xfrm>
        </p:spPr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Part One </a:t>
            </a:r>
            <a:r>
              <a:rPr lang="en-US" altLang="zh-CN" dirty="0" err="1" smtClean="0">
                <a:cs typeface="+mn-ea"/>
                <a:sym typeface="+mn-lt"/>
              </a:rPr>
              <a:t>Ceph</a:t>
            </a:r>
            <a:r>
              <a:rPr lang="en-US" altLang="zh-CN" dirty="0" smtClean="0">
                <a:cs typeface="+mn-ea"/>
                <a:sym typeface="+mn-lt"/>
              </a:rPr>
              <a:t> </a:t>
            </a:r>
            <a:r>
              <a:rPr lang="zh-CN" altLang="en-US" dirty="0" smtClean="0">
                <a:cs typeface="+mn-ea"/>
                <a:sym typeface="+mn-lt"/>
              </a:rPr>
              <a:t>介绍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888067" y="1186980"/>
            <a:ext cx="8415866" cy="458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b="1" kern="0" dirty="0" smtClean="0">
                <a:cs typeface="+mn-ea"/>
                <a:sym typeface="+mn-lt"/>
              </a:rPr>
              <a:t>Placement Group</a:t>
            </a:r>
            <a:endParaRPr lang="zh-CN" altLang="en-US" sz="2000" b="1" kern="0" dirty="0">
              <a:cs typeface="+mn-ea"/>
              <a:sym typeface="+mn-lt"/>
            </a:endParaRPr>
          </a:p>
        </p:txBody>
      </p:sp>
      <p:grpSp>
        <p:nvGrpSpPr>
          <p:cNvPr id="33" name="组 32"/>
          <p:cNvGrpSpPr>
            <a:grpSpLocks noChangeAspect="1"/>
          </p:cNvGrpSpPr>
          <p:nvPr/>
        </p:nvGrpSpPr>
        <p:grpSpPr>
          <a:xfrm>
            <a:off x="272461" y="228602"/>
            <a:ext cx="1800000" cy="418181"/>
            <a:chOff x="159124" y="6077978"/>
            <a:chExt cx="2514600" cy="584200"/>
          </a:xfrm>
        </p:grpSpPr>
        <p:pic>
          <p:nvPicPr>
            <p:cNvPr id="34" name="图片 3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  <p:pic>
          <p:nvPicPr>
            <p:cNvPr id="35" name="图片 3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124" y="6077978"/>
              <a:ext cx="2514600" cy="584200"/>
            </a:xfrm>
            <a:prstGeom prst="rect">
              <a:avLst/>
            </a:prstGeom>
          </p:spPr>
        </p:pic>
      </p:grpSp>
      <p:sp>
        <p:nvSpPr>
          <p:cNvPr id="79" name="文本框 78"/>
          <p:cNvSpPr txBox="1"/>
          <p:nvPr/>
        </p:nvSpPr>
        <p:spPr>
          <a:xfrm>
            <a:off x="2900516" y="6253316"/>
            <a:ext cx="184731" cy="332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endParaRPr kumimoji="1"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4687" y="2144296"/>
            <a:ext cx="9582625" cy="31728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53953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02 </a:t>
            </a:r>
            <a:r>
              <a:rPr lang="zh-CN" altLang="en-US" dirty="0" smtClean="0">
                <a:cs typeface="+mn-ea"/>
                <a:sym typeface="+mn-lt"/>
              </a:rPr>
              <a:t>测试方法</a:t>
            </a:r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7" name="组 6"/>
          <p:cNvGrpSpPr>
            <a:grpSpLocks noChangeAspect="1"/>
          </p:cNvGrpSpPr>
          <p:nvPr/>
        </p:nvGrpSpPr>
        <p:grpSpPr>
          <a:xfrm>
            <a:off x="264553" y="226952"/>
            <a:ext cx="1800000" cy="415972"/>
            <a:chOff x="153988" y="317004"/>
            <a:chExt cx="2527957" cy="584200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345" y="317004"/>
              <a:ext cx="2514600" cy="584200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3988" y="317004"/>
              <a:ext cx="2514600" cy="584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93411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模板页面">
  <a:themeElements>
    <a:clrScheme name="稳重灰黑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BEAA87"/>
      </a:accent1>
      <a:accent2>
        <a:srgbClr val="282828"/>
      </a:accent2>
      <a:accent3>
        <a:srgbClr val="F5F4F2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Segoe UI"/>
        <a:ea typeface="微软雅黑"/>
        <a:cs typeface=""/>
      </a:majorFont>
      <a:minorFont>
        <a:latin typeface="Segoe UI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1460</TotalTime>
  <Words>338</Words>
  <Application>Microsoft Office PowerPoint</Application>
  <PresentationFormat>自定义</PresentationFormat>
  <Paragraphs>65</Paragraphs>
  <Slides>16</Slides>
  <Notes>10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18" baseType="lpstr"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钊帅</cp:lastModifiedBy>
  <cp:revision>311</cp:revision>
  <dcterms:created xsi:type="dcterms:W3CDTF">2015-08-18T02:51:41Z</dcterms:created>
  <dcterms:modified xsi:type="dcterms:W3CDTF">2016-08-22T11:00:54Z</dcterms:modified>
  <cp:category/>
</cp:coreProperties>
</file>

<file path=docProps/thumbnail.jpeg>
</file>